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85" autoAdjust="0"/>
    <p:restoredTop sz="54233" autoAdjust="0"/>
  </p:normalViewPr>
  <p:slideViewPr>
    <p:cSldViewPr snapToGrid="0">
      <p:cViewPr>
        <p:scale>
          <a:sx n="79" d="100"/>
          <a:sy n="79" d="100"/>
        </p:scale>
        <p:origin x="-365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CBF7C8D-0782-4716-AAE9-BA016F6407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47673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14831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1552FAC-FF35-41F0-B579-1CF35C3C27C1}" type="datetimeFigureOut">
              <a:rPr lang="en-US"/>
              <a:pPr>
                <a:defRPr/>
              </a:pPr>
              <a:t>3/4/2018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649166E-E747-4D86-87B4-3CDDB583D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36032-0E8B-44C0-AEB4-3602686F6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EF573-8C5E-4640-9FCB-FD049A9C4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878C2-B954-426B-99A9-C0134FB20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565845-1DC9-4323-98FF-B51E0CA06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D2795A-0AEB-409D-AAC7-B9B87349A8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60D670-B362-43E7-A594-7675AB399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D77AD4-09AA-44BD-9DF0-291DDA45B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8DD47-B452-4771-A625-B96301B41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81A8B3-37CA-48C9-B357-772F205EC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02E8FC1-ADC2-4EED-BF04-051C33EF0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C4ACDC4-72D7-46CF-B4CC-F08C53A14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2" r:id="rId2"/>
    <p:sldLayoutId id="2147483997" r:id="rId3"/>
    <p:sldLayoutId id="2147483998" r:id="rId4"/>
    <p:sldLayoutId id="2147483999" r:id="rId5"/>
    <p:sldLayoutId id="2147484000" r:id="rId6"/>
    <p:sldLayoutId id="2147483993" r:id="rId7"/>
    <p:sldLayoutId id="2147484001" r:id="rId8"/>
    <p:sldLayoutId id="2147484002" r:id="rId9"/>
    <p:sldLayoutId id="2147483994" r:id="rId10"/>
    <p:sldLayoutId id="214748399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72963238"/>
              </p:ext>
            </p:extLst>
          </p:nvPr>
        </p:nvGraphicFramePr>
        <p:xfrm>
          <a:off x="127000" y="122238"/>
          <a:ext cx="8902700" cy="945933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3778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 half year 2017</a:t>
                      </a: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00" marB="10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Le Havre, France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(Back Strain – Manual Material Handling)</a:t>
                      </a:r>
                      <a:endParaRPr kumimoji="0" lang="en-GB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47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Group 4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17139667"/>
              </p:ext>
            </p:extLst>
          </p:nvPr>
        </p:nvGraphicFramePr>
        <p:xfrm>
          <a:off x="123825" y="1133224"/>
          <a:ext cx="8911891" cy="4762484"/>
        </p:xfrm>
        <a:graphic>
          <a:graphicData uri="http://schemas.openxmlformats.org/drawingml/2006/table">
            <a:tbl>
              <a:tblPr/>
              <a:tblGrid>
                <a:gridCol w="4508800"/>
                <a:gridCol w="4403091"/>
              </a:tblGrid>
              <a:tr h="357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0681">
                <a:tc>
                  <a:txBody>
                    <a:bodyPr/>
                    <a:lstStyle/>
                    <a:p>
                      <a:pPr algn="just"/>
                      <a:r>
                        <a:rPr lang="en-US" sz="1300" b="1" dirty="0" smtClean="0"/>
                        <a:t>Two operators were handling a 60 L (15.9 gal) solvent drum </a:t>
                      </a:r>
                      <a:r>
                        <a:rPr lang="en-US" sz="1300" dirty="0" smtClean="0"/>
                        <a:t>in order to put it in place on a lifting support.  The drum was initially lying horizontally on a pallet. They manually lifted it 10 cm (4 in) above the ground to place it on the lifting support.   </a:t>
                      </a:r>
                      <a:r>
                        <a:rPr lang="en-US" sz="1300" b="1" dirty="0" smtClean="0"/>
                        <a:t>During this manual handling operation, one of the operators felt a backache</a:t>
                      </a:r>
                      <a:r>
                        <a:rPr lang="en-US" sz="1300" dirty="0" smtClean="0"/>
                        <a:t>.  He immediately went to the infirmary where he received first aid. He visited his personal doctor after work.  He was diagnosed with a back strain and has taken time off work to recover.</a:t>
                      </a:r>
                      <a:endParaRPr lang="en-US" sz="1300" dirty="0"/>
                    </a:p>
                  </a:txBody>
                  <a:tcPr marL="90000" marR="90000" marT="90000" marB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2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87769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Lack of situational awareness.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No Stop Work was completed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even though the drum is heavier than 15 kg (33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lb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 (manual handling is not allowed per local policy).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Proper lifting tool dedicated for this operation was not known by the operators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Lifting support design was not appropriate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with a 10 cm (4 in) step.</a:t>
                      </a:r>
                    </a:p>
                  </a:txBody>
                  <a:tcPr marL="90000" marR="90000" marT="90000" marB="90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3736" lvl="1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Awareness/review was done for all applicable operators.</a:t>
                      </a:r>
                    </a:p>
                    <a:p>
                      <a:pPr marL="173736" lvl="1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Reviewed all similar activities through all workshops.</a:t>
                      </a:r>
                    </a:p>
                    <a:p>
                      <a:pPr marL="173736" lvl="1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Reviewed risk assessment (HIRA).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manual handling for this operation and only use lifting accessories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173736" lvl="1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Change lifting accessories for this operation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400" dirty="0"/>
                    </a:p>
                  </a:txBody>
                  <a:tcPr marL="9000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041" y="1706054"/>
            <a:ext cx="2365375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G:\Hse\Service HSE\1- Système de management\0-INCIDENTS\2017\95 AAT mal de dos fut ASOREL\20170329_15105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0" y="1178839"/>
            <a:ext cx="1589423" cy="24428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06457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244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2018-03-04T17:18:34Z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-1341343339</vt:i4>
  </property>
  <property fmtid="{D5CDD505-2E9C-101B-9397-08002B2CF9AE}" pid="3" name="_NewReviewCycle">
    <vt:lpwstr/>
  </property>
  <property fmtid="{D5CDD505-2E9C-101B-9397-08002B2CF9AE}" pid="4" name="_EmailSubject">
    <vt:lpwstr>ICAAMC - Health &amp; Safety Forum  - request to report HS&amp;E  Lost Time Incidents </vt:lpwstr>
  </property>
  <property fmtid="{D5CDD505-2E9C-101B-9397-08002B2CF9AE}" pid="5" name="_AuthorEmail">
    <vt:lpwstr>jean.edwards@siemens.com</vt:lpwstr>
  </property>
  <property fmtid="{D5CDD505-2E9C-101B-9397-08002B2CF9AE}" pid="6" name="_AuthorEmailDisplayName">
    <vt:lpwstr>Edwards, Jean (PG DR GO EHS STR)</vt:lpwstr>
  </property>
</Properties>
</file>